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59" r:id="rId4"/>
    <p:sldId id="260" r:id="rId5"/>
    <p:sldId id="272" r:id="rId6"/>
    <p:sldId id="262" r:id="rId7"/>
    <p:sldId id="270" r:id="rId8"/>
    <p:sldId id="261" r:id="rId9"/>
    <p:sldId id="266" r:id="rId10"/>
    <p:sldId id="271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75830" autoAdjust="0"/>
  </p:normalViewPr>
  <p:slideViewPr>
    <p:cSldViewPr snapToGrid="0">
      <p:cViewPr varScale="1">
        <p:scale>
          <a:sx n="55" d="100"/>
          <a:sy n="55" d="100"/>
        </p:scale>
        <p:origin x="13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F5347-486B-464D-B62A-67A05E4C4975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6E2FD-3B00-4F16-9E9F-1423E23077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7835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Share with students what they are learning or will be able to do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Why the lesson is important</a:t>
            </a:r>
            <a:r>
              <a:rPr lang="en-AU" dirty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062E57-5D8C-CE44-A5F7-DA463BC86E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32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Share with students what they are learning or will be able to do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Why the lesson is important</a:t>
            </a:r>
            <a:r>
              <a:rPr lang="en-AU" dirty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062E57-5D8C-CE44-A5F7-DA463BC86E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22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https://youtu.be/4ghdMifXuFE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6E2FD-3B00-4F16-9E9F-1423E23077D1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2506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Give students the opportunity to practise with teacher guidance 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Provide immediate and specific feedback with knowledge of results</a:t>
            </a:r>
            <a:r>
              <a:rPr lang="en-AU" dirty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062E57-5D8C-CE44-A5F7-DA463BC86E0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286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Give students the opportunity to practise with teacher guidance 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Provide immediate and specific feedback with knowledge of results</a:t>
            </a:r>
            <a:r>
              <a:rPr lang="en-AU" dirty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062E57-5D8C-CE44-A5F7-DA463BC86E0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30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Give students the opportunity to practise with teacher guidance 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 Provide immediate and specific feedback with knowledge of results</a:t>
            </a:r>
            <a:r>
              <a:rPr lang="en-AU" dirty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062E57-5D8C-CE44-A5F7-DA463BC86E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0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0704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9771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6880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0260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6432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3642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8555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1489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367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4927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6BF27-DEA3-494F-B5D2-6EDDDD1DC082}" type="datetimeFigureOut">
              <a:rPr lang="en-AU" smtClean="0"/>
              <a:t>23/05/2017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679B6-4325-4FA0-A009-641C0F1FA0B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660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4ghdMifXuFE" TargetMode="Externa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034487"/>
          </a:xfrm>
        </p:spPr>
        <p:txBody>
          <a:bodyPr>
            <a:noAutofit/>
          </a:bodyPr>
          <a:lstStyle/>
          <a:p>
            <a:r>
              <a:rPr lang="en-US" sz="3600" b="1" dirty="0"/>
              <a:t>Year</a:t>
            </a:r>
            <a:r>
              <a:rPr lang="en-US" sz="3600" dirty="0"/>
              <a:t> 7</a:t>
            </a:r>
          </a:p>
          <a:p>
            <a:r>
              <a:rPr lang="en-US" sz="3600" dirty="0"/>
              <a:t>Week 5</a:t>
            </a:r>
          </a:p>
          <a:p>
            <a:r>
              <a:rPr lang="en-US" sz="3600" dirty="0"/>
              <a:t>Lesson 2</a:t>
            </a: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619535" y="521862"/>
            <a:ext cx="9144000" cy="2387600"/>
          </a:xfrm>
        </p:spPr>
        <p:txBody>
          <a:bodyPr>
            <a:normAutofit/>
          </a:bodyPr>
          <a:lstStyle/>
          <a:p>
            <a:r>
              <a:rPr lang="en-AU" sz="7200" dirty="0">
                <a:solidFill>
                  <a:srgbClr val="0070C0"/>
                </a:solidFill>
                <a:latin typeface="AngryBirds" pitchFamily="2" charset="0"/>
              </a:rPr>
              <a:t>Multiplying Fractions</a:t>
            </a:r>
          </a:p>
        </p:txBody>
      </p:sp>
    </p:spTree>
    <p:extLst>
      <p:ext uri="{BB962C8B-B14F-4D97-AF65-F5344CB8AC3E}">
        <p14:creationId xmlns:p14="http://schemas.microsoft.com/office/powerpoint/2010/main" val="1296339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8365" y="206725"/>
            <a:ext cx="11737074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 cmpd="sng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halkboard"/>
                <a:cs typeface="Chalkboard"/>
              </a:rPr>
              <a:t>Examples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18365" y="1152939"/>
                <a:ext cx="11737074" cy="48774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AU" sz="1200" dirty="0"/>
              </a:p>
              <a:p>
                <a:pPr>
                  <a:spcAft>
                    <a:spcPts val="18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AU" sz="4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4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48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AU" sz="4800" i="1">
                          <a:latin typeface="Cambria Math" panose="02040503050406030204" pitchFamily="18" charset="0"/>
                        </a:rPr>
                        <m:t> × 1</m:t>
                      </m:r>
                      <m:f>
                        <m:fPr>
                          <m:ctrlPr>
                            <a:rPr lang="en-AU" sz="4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4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AU" sz="48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AU" sz="4800" i="1">
                          <a:latin typeface="Cambria Math" panose="02040503050406030204" pitchFamily="18" charset="0"/>
                        </a:rPr>
                        <m:t> = </m:t>
                      </m:r>
                    </m:oMath>
                  </m:oMathPara>
                </a14:m>
                <a:endParaRPr lang="en-AU" sz="4800" dirty="0"/>
              </a:p>
              <a:p>
                <a:pPr>
                  <a:spcAft>
                    <a:spcPts val="1800"/>
                  </a:spcAft>
                </a:pPr>
                <a:endParaRPr lang="en-AU" sz="4800" dirty="0"/>
              </a:p>
              <a:p>
                <a:pPr>
                  <a:spcAft>
                    <a:spcPts val="1800"/>
                  </a:spcAft>
                </a:pPr>
                <a:r>
                  <a:rPr lang="en-AU" sz="4800" dirty="0"/>
                  <a:t>8 </a:t>
                </a:r>
                <a14:m>
                  <m:oMath xmlns:m="http://schemas.openxmlformats.org/officeDocument/2006/math">
                    <m:r>
                      <a:rPr lang="en-AU" sz="4800" i="1">
                        <a:latin typeface="Cambria Math" panose="02040503050406030204" pitchFamily="18" charset="0"/>
                      </a:rPr>
                      <m:t>× 1</m:t>
                    </m:r>
                    <m:f>
                      <m:fPr>
                        <m:ctrlPr>
                          <a:rPr lang="en-AU" sz="4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48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en-AU" sz="48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AU" sz="4800" i="1">
                        <a:latin typeface="Cambria Math" panose="02040503050406030204" pitchFamily="18" charset="0"/>
                      </a:rPr>
                      <m:t> = </m:t>
                    </m:r>
                  </m:oMath>
                </a14:m>
                <a:endParaRPr lang="en-AU" sz="4800" dirty="0"/>
              </a:p>
              <a:p>
                <a:pPr>
                  <a:spcAft>
                    <a:spcPts val="1800"/>
                  </a:spcAft>
                </a:pPr>
                <a:endParaRPr lang="en-AU" sz="48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365" y="1152939"/>
                <a:ext cx="11737074" cy="4877489"/>
              </a:xfrm>
              <a:prstGeom prst="rect">
                <a:avLst/>
              </a:prstGeom>
              <a:blipFill>
                <a:blip r:embed="rId3"/>
                <a:stretch>
                  <a:fillRect l="-2390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4595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1069" y="206725"/>
            <a:ext cx="11832609" cy="707886"/>
          </a:xfrm>
          <a:prstGeom prst="rect">
            <a:avLst/>
          </a:prstGeom>
          <a:solidFill>
            <a:srgbClr val="FDEADA"/>
          </a:solidFill>
          <a:ln w="19050" cmpd="sng">
            <a:solidFill>
              <a:srgbClr val="E46C0A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halkboard"/>
                <a:cs typeface="Chalkboard"/>
              </a:rPr>
              <a:t>Task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8227" t="44945" r="54516" b="27085"/>
          <a:stretch/>
        </p:blipFill>
        <p:spPr>
          <a:xfrm>
            <a:off x="191069" y="1253614"/>
            <a:ext cx="7652370" cy="32298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7742" t="39566" r="74718" b="10948"/>
          <a:stretch/>
        </p:blipFill>
        <p:spPr>
          <a:xfrm>
            <a:off x="8288592" y="1253614"/>
            <a:ext cx="3430923" cy="54421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25561" y="5589639"/>
            <a:ext cx="59214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800" b="1" dirty="0">
                <a:solidFill>
                  <a:srgbClr val="FF0000"/>
                </a:solidFill>
              </a:rPr>
              <a:t>FREEFALL WORKSHEET</a:t>
            </a:r>
          </a:p>
        </p:txBody>
      </p:sp>
    </p:spTree>
    <p:extLst>
      <p:ext uri="{BB962C8B-B14F-4D97-AF65-F5344CB8AC3E}">
        <p14:creationId xmlns:p14="http://schemas.microsoft.com/office/powerpoint/2010/main" val="3976174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4716" y="206725"/>
            <a:ext cx="11778017" cy="70788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 cmpd="sng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halkboard"/>
                <a:cs typeface="Chalkboard"/>
              </a:rPr>
              <a:t>Exit Ticket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66178" y="1834734"/>
            <a:ext cx="102550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200" dirty="0"/>
              <a:t>Complete the Exit Ticket and give to me at the door when you leave</a:t>
            </a:r>
          </a:p>
        </p:txBody>
      </p:sp>
    </p:spTree>
    <p:extLst>
      <p:ext uri="{BB962C8B-B14F-4D97-AF65-F5344CB8AC3E}">
        <p14:creationId xmlns:p14="http://schemas.microsoft.com/office/powerpoint/2010/main" val="658307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0251" y="206725"/>
            <a:ext cx="11627891" cy="70788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 cmpd="sng"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halkboard"/>
                <a:cs typeface="Chalkboard"/>
              </a:rPr>
              <a:t>Mental </a:t>
            </a:r>
            <a:r>
              <a:rPr lang="en-US" sz="4000" dirty="0" err="1">
                <a:latin typeface="Chalkboard"/>
                <a:cs typeface="Chalkboard"/>
              </a:rPr>
              <a:t>Maths</a:t>
            </a:r>
            <a:endParaRPr lang="en-US" sz="4000" dirty="0">
              <a:latin typeface="Chalkboard"/>
              <a:cs typeface="Chalkboar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0251" y="1233224"/>
            <a:ext cx="11627891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2400"/>
              </a:spcAft>
              <a:buFont typeface="+mj-lt"/>
              <a:buAutoNum type="arabicParenR"/>
            </a:pPr>
            <a:r>
              <a:rPr lang="en-AU" sz="3200" dirty="0"/>
              <a:t>Which fraction is larger: 1/3  or  1/4 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arenR"/>
            </a:pPr>
            <a:r>
              <a:rPr lang="en-AU" sz="3200" dirty="0"/>
              <a:t>What is 86% as a fraction?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arenR"/>
            </a:pPr>
            <a:r>
              <a:rPr lang="en-AU" sz="3200" dirty="0"/>
              <a:t>Is a the numerator or denominator?    a/b  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arenR"/>
            </a:pPr>
            <a:r>
              <a:rPr lang="en-AU" sz="3200" dirty="0"/>
              <a:t>4 x 11 = 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arenR"/>
            </a:pPr>
            <a:r>
              <a:rPr lang="en-AU" sz="3200" dirty="0"/>
              <a:t>1/4 + 2/4 =    </a:t>
            </a:r>
          </a:p>
          <a:p>
            <a:pPr marL="342900" indent="-342900">
              <a:buFont typeface="+mj-lt"/>
              <a:buAutoNum type="arabicParenR"/>
            </a:pPr>
            <a:endParaRPr lang="en-AU" sz="3200" dirty="0"/>
          </a:p>
          <a:p>
            <a:pPr marL="342900" indent="-342900">
              <a:buFont typeface="+mj-lt"/>
              <a:buAutoNum type="arabicParenR"/>
            </a:pP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7450271" y="1263180"/>
            <a:ext cx="3993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rgbClr val="FF0000"/>
                </a:solidFill>
              </a:rPr>
              <a:t>1/3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27342" y="2092503"/>
            <a:ext cx="51179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rgbClr val="FF0000"/>
                </a:solidFill>
              </a:rPr>
              <a:t>86/100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47546" y="2833971"/>
            <a:ext cx="4180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rgbClr val="FF0000"/>
                </a:solidFill>
              </a:rPr>
              <a:t>numerator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31825" y="3635223"/>
            <a:ext cx="2687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rgbClr val="FF0000"/>
                </a:solidFill>
              </a:rPr>
              <a:t>44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68386" y="4342438"/>
            <a:ext cx="51179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rgbClr val="FF0000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938798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2012" y="206725"/>
            <a:ext cx="11655188" cy="7078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 cmpd="sng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halkboard"/>
                <a:cs typeface="Chalkboard"/>
              </a:rPr>
              <a:t>Last Lesson Recap</a:t>
            </a:r>
          </a:p>
        </p:txBody>
      </p:sp>
    </p:spTree>
    <p:extLst>
      <p:ext uri="{BB962C8B-B14F-4D97-AF65-F5344CB8AC3E}">
        <p14:creationId xmlns:p14="http://schemas.microsoft.com/office/powerpoint/2010/main" val="1206172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1070" y="206725"/>
            <a:ext cx="11791664" cy="707886"/>
          </a:xfrm>
          <a:prstGeom prst="rect">
            <a:avLst/>
          </a:prstGeom>
          <a:solidFill>
            <a:srgbClr val="EFC9DF"/>
          </a:solidFill>
          <a:ln w="19050" cmpd="sng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halkboard"/>
                <a:cs typeface="Chalkboard"/>
              </a:rPr>
              <a:t>Lesson Objective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30907" y="1492624"/>
            <a:ext cx="85119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/>
              <a:t>By the end of the lesson I will:</a:t>
            </a:r>
          </a:p>
          <a:p>
            <a:endParaRPr lang="en-AU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3600" dirty="0"/>
              <a:t>Know how to multiply fractions correctly </a:t>
            </a:r>
          </a:p>
        </p:txBody>
      </p:sp>
    </p:spTree>
    <p:extLst>
      <p:ext uri="{BB962C8B-B14F-4D97-AF65-F5344CB8AC3E}">
        <p14:creationId xmlns:p14="http://schemas.microsoft.com/office/powerpoint/2010/main" val="2246857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ghdMifXuFE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480024" y="278296"/>
            <a:ext cx="11155385" cy="627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899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/>
          </p:cNvCxnSpPr>
          <p:nvPr/>
        </p:nvCxnSpPr>
        <p:spPr>
          <a:xfrm>
            <a:off x="0" y="553404"/>
            <a:ext cx="12192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/>
          <p:cNvCxnSpPr>
            <a:cxnSpLocks/>
          </p:cNvCxnSpPr>
          <p:nvPr/>
        </p:nvCxnSpPr>
        <p:spPr>
          <a:xfrm>
            <a:off x="0" y="1060559"/>
            <a:ext cx="12192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0" y="24531"/>
            <a:ext cx="51660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100" dirty="0">
                <a:latin typeface="Chalkboard"/>
                <a:cs typeface="Chalkboard"/>
              </a:rPr>
              <a:t>24</a:t>
            </a:r>
          </a:p>
          <a:p>
            <a:r>
              <a:rPr lang="en-AU" sz="1100" dirty="0">
                <a:latin typeface="Chalkboard"/>
                <a:cs typeface="Chalkboard"/>
              </a:rPr>
              <a:t>7</a:t>
            </a:r>
          </a:p>
          <a:p>
            <a:r>
              <a:rPr lang="en-AU" sz="1100" dirty="0">
                <a:latin typeface="Chalkboard"/>
                <a:cs typeface="Chalkboard"/>
              </a:rPr>
              <a:t>30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747413" y="80378"/>
            <a:ext cx="834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halkboard"/>
                <a:cs typeface="Chalkboard"/>
              </a:rPr>
              <a:t>Date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6216" y="583752"/>
            <a:ext cx="8640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EQ – How do you multiply fractions?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6607" y="29706"/>
            <a:ext cx="3692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Topic: Multiplying Fractions</a:t>
            </a:r>
            <a:endParaRPr lang="en-AU" sz="2400" dirty="0">
              <a:latin typeface="Chalkboard"/>
              <a:cs typeface="Chalkboar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6083" t="19510" r="23974" b="64823"/>
          <a:stretch/>
        </p:blipFill>
        <p:spPr>
          <a:xfrm>
            <a:off x="777762" y="1365035"/>
            <a:ext cx="10761754" cy="18980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544" t="36128" r="23696" b="49372"/>
          <a:stretch/>
        </p:blipFill>
        <p:spPr>
          <a:xfrm>
            <a:off x="403574" y="4147931"/>
            <a:ext cx="11510130" cy="184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35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/>
          </p:cNvCxnSpPr>
          <p:nvPr/>
        </p:nvCxnSpPr>
        <p:spPr>
          <a:xfrm>
            <a:off x="0" y="553404"/>
            <a:ext cx="12192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/>
          <p:cNvCxnSpPr>
            <a:cxnSpLocks/>
          </p:cNvCxnSpPr>
          <p:nvPr/>
        </p:nvCxnSpPr>
        <p:spPr>
          <a:xfrm>
            <a:off x="0" y="1060559"/>
            <a:ext cx="12192000" cy="0"/>
          </a:xfrm>
          <a:prstGeom prst="line">
            <a:avLst/>
          </a:prstGeom>
          <a:ln w="28575" cmpd="sng">
            <a:solidFill>
              <a:srgbClr val="63252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0" y="24531"/>
            <a:ext cx="51660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100" dirty="0">
                <a:latin typeface="Chalkboard"/>
                <a:cs typeface="Chalkboard"/>
              </a:rPr>
              <a:t>24</a:t>
            </a:r>
          </a:p>
          <a:p>
            <a:r>
              <a:rPr lang="en-AU" sz="1100" dirty="0">
                <a:latin typeface="Chalkboard"/>
                <a:cs typeface="Chalkboard"/>
              </a:rPr>
              <a:t>7</a:t>
            </a:r>
          </a:p>
          <a:p>
            <a:r>
              <a:rPr lang="en-AU" sz="1100" dirty="0">
                <a:latin typeface="Chalkboard"/>
                <a:cs typeface="Chalkboard"/>
              </a:rPr>
              <a:t>30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747413" y="80378"/>
            <a:ext cx="834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latin typeface="Chalkboard"/>
                <a:cs typeface="Chalkboard"/>
              </a:rPr>
              <a:t>Date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6216" y="583752"/>
            <a:ext cx="8640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EQ – How do you multiply fractions?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6607" y="29706"/>
            <a:ext cx="3692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latin typeface="Chalkboard"/>
                <a:cs typeface="Chalkboard"/>
              </a:rPr>
              <a:t>Topic: Multiplying Fractions</a:t>
            </a:r>
            <a:endParaRPr lang="en-AU" sz="2400" dirty="0">
              <a:latin typeface="Chalkboard"/>
              <a:cs typeface="Chalkboard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25869" t="50629" r="28913" b="34485"/>
          <a:stretch/>
        </p:blipFill>
        <p:spPr>
          <a:xfrm>
            <a:off x="516607" y="1258958"/>
            <a:ext cx="11240599" cy="208059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25761" t="66288" r="26195" b="19019"/>
          <a:stretch/>
        </p:blipFill>
        <p:spPr>
          <a:xfrm>
            <a:off x="516607" y="3855998"/>
            <a:ext cx="11240599" cy="192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037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th Antics - Multiplying Fractio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604" y="147484"/>
            <a:ext cx="11929807" cy="671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127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8365" y="206725"/>
            <a:ext cx="11737074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 cmpd="sng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halkboard"/>
                <a:cs typeface="Chalkboard"/>
              </a:rPr>
              <a:t>Examples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18365" y="1152939"/>
                <a:ext cx="11737074" cy="50856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AU" sz="1200" dirty="0"/>
              </a:p>
              <a:p>
                <a:pPr>
                  <a:spcAft>
                    <a:spcPts val="180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AU" sz="5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5400" i="1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sz="5400" i="1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AU" sz="5400" i="1">
                        <a:latin typeface="Cambria Math" panose="02040503050406030204" pitchFamily="18" charset="0"/>
                      </a:rPr>
                      <m:t> × </m:t>
                    </m:r>
                    <m:f>
                      <m:fPr>
                        <m:ctrlPr>
                          <a:rPr lang="en-AU" sz="5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5400" i="1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AU" sz="5400" i="1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en-AU" sz="5400" i="1">
                        <a:latin typeface="Cambria Math" panose="02040503050406030204" pitchFamily="18" charset="0"/>
                      </a:rPr>
                      <m:t> = </m:t>
                    </m:r>
                  </m:oMath>
                </a14:m>
                <a:r>
                  <a:rPr lang="en-AU" sz="5400" dirty="0"/>
                  <a:t> </a:t>
                </a:r>
              </a:p>
              <a:p>
                <a:pPr>
                  <a:spcAft>
                    <a:spcPts val="1800"/>
                  </a:spcAft>
                </a:pPr>
                <a:endParaRPr lang="en-AU" sz="5400" dirty="0"/>
              </a:p>
              <a:p>
                <a:pPr>
                  <a:spcAft>
                    <a:spcPts val="180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AU" sz="5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5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AU" sz="5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AU" sz="5400" i="1">
                        <a:latin typeface="Cambria Math" panose="02040503050406030204" pitchFamily="18" charset="0"/>
                      </a:rPr>
                      <m:t> × </m:t>
                    </m:r>
                    <m:f>
                      <m:fPr>
                        <m:ctrlPr>
                          <a:rPr lang="en-AU" sz="5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sz="5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n-AU" sz="5400" i="1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en-AU" sz="5400" i="1">
                        <a:latin typeface="Cambria Math" panose="02040503050406030204" pitchFamily="18" charset="0"/>
                      </a:rPr>
                      <m:t> = </m:t>
                    </m:r>
                  </m:oMath>
                </a14:m>
                <a:r>
                  <a:rPr lang="en-AU" sz="5400" dirty="0"/>
                  <a:t> </a:t>
                </a:r>
              </a:p>
              <a:p>
                <a:pPr>
                  <a:spcAft>
                    <a:spcPts val="1800"/>
                  </a:spcAft>
                </a:pPr>
                <a:endParaRPr lang="en-AU" sz="54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365" y="1152939"/>
                <a:ext cx="11737074" cy="508568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5454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229</Words>
  <Application>Microsoft Office PowerPoint</Application>
  <PresentationFormat>Widescreen</PresentationFormat>
  <Paragraphs>63</Paragraphs>
  <Slides>12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AngryBirds</vt:lpstr>
      <vt:lpstr>Arial</vt:lpstr>
      <vt:lpstr>Calibri</vt:lpstr>
      <vt:lpstr>Calibri Light</vt:lpstr>
      <vt:lpstr>Cambria Math</vt:lpstr>
      <vt:lpstr>Chalkboard</vt:lpstr>
      <vt:lpstr>Office Theme</vt:lpstr>
      <vt:lpstr>Multiplying Fractions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Multiplying Fractions</dc:title>
  <dc:creator>Nine Labuschagne</dc:creator>
  <cp:lastModifiedBy>Alexandria Latham</cp:lastModifiedBy>
  <cp:revision>9</cp:revision>
  <dcterms:created xsi:type="dcterms:W3CDTF">2017-04-19T12:13:18Z</dcterms:created>
  <dcterms:modified xsi:type="dcterms:W3CDTF">2017-05-23T07:31:49Z</dcterms:modified>
</cp:coreProperties>
</file>

<file path=docProps/thumbnail.jpeg>
</file>